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0" r:id="rId2"/>
    <p:sldId id="330" r:id="rId3"/>
    <p:sldId id="335" r:id="rId4"/>
    <p:sldId id="331" r:id="rId5"/>
    <p:sldId id="332" r:id="rId6"/>
    <p:sldId id="305" r:id="rId7"/>
    <p:sldId id="316" r:id="rId8"/>
    <p:sldId id="333" r:id="rId9"/>
    <p:sldId id="334" r:id="rId10"/>
    <p:sldId id="327" r:id="rId11"/>
    <p:sldId id="311" r:id="rId12"/>
    <p:sldId id="319" r:id="rId13"/>
    <p:sldId id="306" r:id="rId14"/>
    <p:sldId id="324" r:id="rId15"/>
    <p:sldId id="308" r:id="rId16"/>
    <p:sldId id="283" r:id="rId17"/>
    <p:sldId id="307" r:id="rId18"/>
    <p:sldId id="302" r:id="rId19"/>
    <p:sldId id="326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5D9F"/>
    <a:srgbClr val="DAA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83" autoAdjust="0"/>
    <p:restoredTop sz="90307" autoAdjust="0"/>
  </p:normalViewPr>
  <p:slideViewPr>
    <p:cSldViewPr snapToGrid="0" snapToObjects="1">
      <p:cViewPr>
        <p:scale>
          <a:sx n="100" d="100"/>
          <a:sy n="100" d="100"/>
        </p:scale>
        <p:origin x="-181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4D0D4-AA93-D04C-BBF5-8494E870B948}" type="datetimeFigureOut">
              <a:rPr lang="en-US" smtClean="0"/>
              <a:t>1/06/21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46325-ED88-074F-9951-07FE4E45E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00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46325-ED88-074F-9951-07FE4E45EF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95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Precip</a:t>
            </a:r>
            <a:r>
              <a:rPr lang="en-US" dirty="0" smtClean="0"/>
              <a:t> proxy</a:t>
            </a:r>
            <a:r>
              <a:rPr lang="en-US" baseline="0" dirty="0" smtClean="0"/>
              <a:t> not </a:t>
            </a:r>
            <a:r>
              <a:rPr lang="en-US" baseline="0" dirty="0" err="1" smtClean="0"/>
              <a:t>quatitative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46325-ED88-074F-9951-07FE4E45EF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54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46325-ED88-074F-9951-07FE4E45EF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90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</a:t>
            </a:r>
            <a:r>
              <a:rPr lang="en-US" baseline="0" dirty="0" smtClean="0"/>
              <a:t> C and F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46325-ED88-074F-9951-07FE4E45EF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87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Memory effect?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mixed layer depth (south of </a:t>
            </a:r>
            <a:r>
              <a:rPr lang="en-US" baseline="0" dirty="0" err="1" smtClean="0"/>
              <a:t>greenland</a:t>
            </a:r>
            <a:r>
              <a:rPr lang="en-US" baseline="0" dirty="0" smtClean="0"/>
              <a:t> after winter)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46325-ED88-074F-9951-07FE4E45EF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23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dirty="0" smtClean="0">
                <a:latin typeface="Helvetica Neue"/>
                <a:cs typeface="Helvetica Neue"/>
              </a:rPr>
              <a:t>Larger eccentricity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dirty="0" smtClean="0">
                <a:latin typeface="Helvetica Neue"/>
                <a:cs typeface="Helvetica Neue"/>
              </a:rPr>
              <a:t>Timing of perihelion closer to boreal summer solstice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dirty="0" smtClean="0">
                <a:latin typeface="Helvetica Neue"/>
                <a:cs typeface="Helvetica Neue"/>
              </a:rPr>
              <a:t>Greater axial tilt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dirty="0" smtClean="0">
                <a:latin typeface="Helvetica Neue"/>
                <a:cs typeface="Helvetica Neue"/>
              </a:rPr>
              <a:t>Climatic</a:t>
            </a:r>
            <a:r>
              <a:rPr lang="en-US" sz="1200" baseline="0" dirty="0" smtClean="0">
                <a:latin typeface="Helvetica Neue"/>
                <a:cs typeface="Helvetica Neue"/>
              </a:rPr>
              <a:t> feedbacks not well understood during LIG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baseline="0" dirty="0" smtClean="0">
                <a:latin typeface="Helvetica Neue"/>
                <a:cs typeface="Helvetica Neue"/>
              </a:rPr>
              <a:t>Explain axis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baseline="0" dirty="0" smtClean="0">
                <a:latin typeface="Helvetica Neue"/>
                <a:cs typeface="Helvetica Neue"/>
              </a:rPr>
              <a:t>Not sure why the south is warm, </a:t>
            </a:r>
            <a:r>
              <a:rPr lang="en-US" sz="1200" baseline="0" dirty="0" err="1" smtClean="0">
                <a:latin typeface="Helvetica Neue"/>
                <a:cs typeface="Helvetica Neue"/>
              </a:rPr>
              <a:t>antarctica</a:t>
            </a:r>
            <a:r>
              <a:rPr lang="en-US" sz="1200" baseline="0" dirty="0" smtClean="0">
                <a:latin typeface="Helvetica Neue"/>
                <a:cs typeface="Helvetica Neue"/>
              </a:rPr>
              <a:t> is losing 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46325-ED88-074F-9951-07FE4E45EF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41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dirty="0" smtClean="0">
                <a:latin typeface="Helvetica Neue"/>
                <a:cs typeface="Helvetica Neue"/>
              </a:rPr>
              <a:t>Larger eccentricity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dirty="0" smtClean="0">
                <a:latin typeface="Helvetica Neue"/>
                <a:cs typeface="Helvetica Neue"/>
              </a:rPr>
              <a:t>Timing of perihelion closer to boreal summer solstice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dirty="0" smtClean="0">
                <a:latin typeface="Helvetica Neue"/>
                <a:cs typeface="Helvetica Neue"/>
              </a:rPr>
              <a:t>Greater axial tilt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dirty="0" smtClean="0">
                <a:latin typeface="Helvetica Neue"/>
                <a:cs typeface="Helvetica Neue"/>
              </a:rPr>
              <a:t>Climatic</a:t>
            </a:r>
            <a:r>
              <a:rPr lang="en-US" sz="1200" baseline="0" dirty="0" smtClean="0">
                <a:latin typeface="Helvetica Neue"/>
                <a:cs typeface="Helvetica Neue"/>
              </a:rPr>
              <a:t> feedbacks not well understood during LIG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baseline="0" dirty="0" smtClean="0">
                <a:latin typeface="Helvetica Neue"/>
                <a:cs typeface="Helvetica Neue"/>
              </a:rPr>
              <a:t>Explain axis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baseline="0" dirty="0" smtClean="0">
                <a:latin typeface="Helvetica Neue"/>
                <a:cs typeface="Helvetica Neue"/>
              </a:rPr>
              <a:t>Not sure why the south is warm, </a:t>
            </a:r>
            <a:r>
              <a:rPr lang="en-US" sz="1200" baseline="0" dirty="0" err="1" smtClean="0">
                <a:latin typeface="Helvetica Neue"/>
                <a:cs typeface="Helvetica Neue"/>
              </a:rPr>
              <a:t>antarctica</a:t>
            </a:r>
            <a:r>
              <a:rPr lang="en-US" sz="1200" baseline="0" dirty="0" smtClean="0">
                <a:latin typeface="Helvetica Neue"/>
                <a:cs typeface="Helvetica Neue"/>
              </a:rPr>
              <a:t> is losing 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46325-ED88-074F-9951-07FE4E45EF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41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dirty="0" smtClean="0">
                <a:latin typeface="Helvetica Neue"/>
                <a:cs typeface="Helvetica Neue"/>
              </a:rPr>
              <a:t>Larger eccentricity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dirty="0" smtClean="0">
                <a:latin typeface="Helvetica Neue"/>
                <a:cs typeface="Helvetica Neue"/>
              </a:rPr>
              <a:t>Timing of perihelion closer to boreal summer solstice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dirty="0" smtClean="0">
                <a:latin typeface="Helvetica Neue"/>
                <a:cs typeface="Helvetica Neue"/>
              </a:rPr>
              <a:t>Greater axial tilt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dirty="0" smtClean="0">
                <a:latin typeface="Helvetica Neue"/>
                <a:cs typeface="Helvetica Neue"/>
              </a:rPr>
              <a:t>Climatic</a:t>
            </a:r>
            <a:r>
              <a:rPr lang="en-US" sz="1200" baseline="0" dirty="0" smtClean="0">
                <a:latin typeface="Helvetica Neue"/>
                <a:cs typeface="Helvetica Neue"/>
              </a:rPr>
              <a:t> feedbacks not well understood during LIG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baseline="0" dirty="0" smtClean="0">
                <a:latin typeface="Helvetica Neue"/>
                <a:cs typeface="Helvetica Neue"/>
              </a:rPr>
              <a:t>Explain axis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baseline="0" dirty="0" smtClean="0">
                <a:latin typeface="Helvetica Neue"/>
                <a:cs typeface="Helvetica Neue"/>
              </a:rPr>
              <a:t>Not sure why the south is warm, </a:t>
            </a:r>
            <a:r>
              <a:rPr lang="en-US" sz="1200" baseline="0" dirty="0" err="1" smtClean="0">
                <a:latin typeface="Helvetica Neue"/>
                <a:cs typeface="Helvetica Neue"/>
              </a:rPr>
              <a:t>antarctica</a:t>
            </a:r>
            <a:r>
              <a:rPr lang="en-US" sz="1200" baseline="0" dirty="0" smtClean="0">
                <a:latin typeface="Helvetica Neue"/>
                <a:cs typeface="Helvetica Neue"/>
              </a:rPr>
              <a:t> is losing 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46325-ED88-074F-9951-07FE4E45EF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41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dirty="0" smtClean="0">
                <a:latin typeface="Helvetica Neue"/>
                <a:cs typeface="Helvetica Neue"/>
              </a:rPr>
              <a:t>Larger eccentricity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dirty="0" smtClean="0">
                <a:latin typeface="Helvetica Neue"/>
                <a:cs typeface="Helvetica Neue"/>
              </a:rPr>
              <a:t>Timing of perihelion closer to boreal summer solstice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dirty="0" smtClean="0">
                <a:latin typeface="Helvetica Neue"/>
                <a:cs typeface="Helvetica Neue"/>
              </a:rPr>
              <a:t>Greater axial tilt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dirty="0" smtClean="0">
                <a:latin typeface="Helvetica Neue"/>
                <a:cs typeface="Helvetica Neue"/>
              </a:rPr>
              <a:t>Climatic</a:t>
            </a:r>
            <a:r>
              <a:rPr lang="en-US" sz="1200" baseline="0" dirty="0" smtClean="0">
                <a:latin typeface="Helvetica Neue"/>
                <a:cs typeface="Helvetica Neue"/>
              </a:rPr>
              <a:t> feedbacks not well understood during LIG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baseline="0" dirty="0" smtClean="0">
                <a:latin typeface="Helvetica Neue"/>
                <a:cs typeface="Helvetica Neue"/>
              </a:rPr>
              <a:t>Explain axis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baseline="0" dirty="0" smtClean="0">
                <a:latin typeface="Helvetica Neue"/>
                <a:cs typeface="Helvetica Neue"/>
              </a:rPr>
              <a:t>Not sure why the south is warm, </a:t>
            </a:r>
            <a:r>
              <a:rPr lang="en-US" sz="1200" baseline="0" dirty="0" err="1" smtClean="0">
                <a:latin typeface="Helvetica Neue"/>
                <a:cs typeface="Helvetica Neue"/>
              </a:rPr>
              <a:t>antarctica</a:t>
            </a:r>
            <a:r>
              <a:rPr lang="en-US" sz="1200" baseline="0" dirty="0" smtClean="0">
                <a:latin typeface="Helvetica Neue"/>
                <a:cs typeface="Helvetica Neue"/>
              </a:rPr>
              <a:t> is losing ice </a:t>
            </a:r>
            <a:endParaRPr lang="en-US" sz="1200" baseline="0" dirty="0" smtClean="0">
              <a:latin typeface="Helvetica Neue"/>
              <a:cs typeface="Helvetica Neue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 smtClean="0">
                <a:latin typeface="Helvetica Neue"/>
                <a:cs typeface="Helvetica Neue"/>
              </a:rPr>
              <a:t>Complexity and resolution allows study on SH monsoons and ENSO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 smtClean="0">
                <a:latin typeface="Helvetica Neue"/>
                <a:cs typeface="Helvetica Neue"/>
              </a:rPr>
              <a:t>Vegetation is prescribed and fixed, but leaf area index (LAI) is dynamic.</a:t>
            </a:r>
          </a:p>
          <a:p>
            <a:pPr marL="285750" marR="0" indent="-28575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In a </a:t>
            </a:r>
            <a:r>
              <a:rPr lang="en-US" dirty="0" err="1" smtClean="0"/>
              <a:t>paleo</a:t>
            </a:r>
            <a:r>
              <a:rPr lang="en-US" dirty="0" smtClean="0"/>
              <a:t> perspective, relative high resolution </a:t>
            </a:r>
            <a:r>
              <a:rPr lang="en-US" baseline="0" dirty="0" smtClean="0"/>
              <a:t>to look at climate regional climate variability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46325-ED88-074F-9951-07FE4E45EF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41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46325-ED88-074F-9951-07FE4E45EF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22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Text box for different bars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46325-ED88-074F-9951-07FE4E45EF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90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Text box for different bars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46325-ED88-074F-9951-07FE4E45EF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90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Text box for different bars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46325-ED88-074F-9951-07FE4E45EF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90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0B7B-4E3B-3A4F-9E82-885A00DEF487}" type="datetimeFigureOut">
              <a:rPr lang="en-US" smtClean="0"/>
              <a:t>1/06/21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5F060-2297-E24B-BCBF-2135B4B5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0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0B7B-4E3B-3A4F-9E82-885A00DEF487}" type="datetimeFigureOut">
              <a:rPr lang="en-US" smtClean="0"/>
              <a:t>1/06/21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5F060-2297-E24B-BCBF-2135B4B5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40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0B7B-4E3B-3A4F-9E82-885A00DEF487}" type="datetimeFigureOut">
              <a:rPr lang="en-US" smtClean="0"/>
              <a:t>1/06/21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5F060-2297-E24B-BCBF-2135B4B5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4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0B7B-4E3B-3A4F-9E82-885A00DEF487}" type="datetimeFigureOut">
              <a:rPr lang="en-US" smtClean="0"/>
              <a:t>1/06/21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5F060-2297-E24B-BCBF-2135B4B5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7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0B7B-4E3B-3A4F-9E82-885A00DEF487}" type="datetimeFigureOut">
              <a:rPr lang="en-US" smtClean="0"/>
              <a:t>1/06/21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5F060-2297-E24B-BCBF-2135B4B5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0B7B-4E3B-3A4F-9E82-885A00DEF487}" type="datetimeFigureOut">
              <a:rPr lang="en-US" smtClean="0"/>
              <a:t>1/06/21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5F060-2297-E24B-BCBF-2135B4B5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06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0B7B-4E3B-3A4F-9E82-885A00DEF487}" type="datetimeFigureOut">
              <a:rPr lang="en-US" smtClean="0"/>
              <a:t>1/06/21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5F060-2297-E24B-BCBF-2135B4B5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0B7B-4E3B-3A4F-9E82-885A00DEF487}" type="datetimeFigureOut">
              <a:rPr lang="en-US" smtClean="0"/>
              <a:t>1/06/21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5F060-2297-E24B-BCBF-2135B4B5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2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0B7B-4E3B-3A4F-9E82-885A00DEF487}" type="datetimeFigureOut">
              <a:rPr lang="en-US" smtClean="0"/>
              <a:t>1/06/21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5F060-2297-E24B-BCBF-2135B4B5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4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0B7B-4E3B-3A4F-9E82-885A00DEF487}" type="datetimeFigureOut">
              <a:rPr lang="en-US" smtClean="0"/>
              <a:t>1/06/21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5F060-2297-E24B-BCBF-2135B4B5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76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0B7B-4E3B-3A4F-9E82-885A00DEF487}" type="datetimeFigureOut">
              <a:rPr lang="en-US" smtClean="0"/>
              <a:t>1/06/21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5F060-2297-E24B-BCBF-2135B4B5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9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00B7B-4E3B-3A4F-9E82-885A00DEF487}" type="datetimeFigureOut">
              <a:rPr lang="en-US" smtClean="0"/>
              <a:t>1/06/21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5F060-2297-E24B-BCBF-2135B4B5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6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304" y="196972"/>
            <a:ext cx="2908418" cy="633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44688"/>
          <a:stretch/>
        </p:blipFill>
        <p:spPr>
          <a:xfrm>
            <a:off x="5517822" y="196972"/>
            <a:ext cx="3336735" cy="633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3044" y="2301206"/>
            <a:ext cx="65691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"/>
                <a:cs typeface="Helvetica"/>
              </a:rPr>
              <a:t>ACCESS-</a:t>
            </a:r>
            <a:r>
              <a:rPr lang="en-US" sz="2800" dirty="0" smtClean="0">
                <a:latin typeface="Helvetica"/>
                <a:cs typeface="Helvetica"/>
              </a:rPr>
              <a:t>ESM1.5:</a:t>
            </a:r>
          </a:p>
          <a:p>
            <a:pPr algn="ctr"/>
            <a:r>
              <a:rPr lang="en-US" sz="2800" dirty="0" smtClean="0">
                <a:latin typeface="Helvetica"/>
                <a:cs typeface="Helvetica"/>
              </a:rPr>
              <a:t>Southern Hemispheric Monsoons</a:t>
            </a:r>
          </a:p>
          <a:p>
            <a:pPr algn="ctr"/>
            <a:r>
              <a:rPr lang="en-US" sz="2800" dirty="0" smtClean="0">
                <a:latin typeface="Helvetica"/>
                <a:cs typeface="Helvetica"/>
              </a:rPr>
              <a:t>at </a:t>
            </a:r>
            <a:r>
              <a:rPr lang="en-US" sz="2800" dirty="0">
                <a:latin typeface="Helvetica"/>
                <a:cs typeface="Helvetica"/>
              </a:rPr>
              <a:t>the Last </a:t>
            </a:r>
            <a:r>
              <a:rPr lang="en-US" sz="2800" dirty="0" smtClean="0">
                <a:latin typeface="Helvetica"/>
                <a:cs typeface="Helvetica"/>
              </a:rPr>
              <a:t>Interglacial</a:t>
            </a:r>
            <a:endParaRPr lang="en-US" sz="2800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8193" y="4259933"/>
            <a:ext cx="6051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Helvetica Neue"/>
                <a:cs typeface="Helvetica Neue"/>
              </a:rPr>
              <a:t>Nicholas K.H. </a:t>
            </a:r>
            <a:r>
              <a:rPr lang="en-US" i="1" dirty="0" smtClean="0">
                <a:latin typeface="Helvetica Neue"/>
                <a:cs typeface="Helvetica Neue"/>
              </a:rPr>
              <a:t>Yeung</a:t>
            </a:r>
            <a:endParaRPr lang="en-US" i="1" dirty="0">
              <a:latin typeface="Helvetica Neue"/>
              <a:cs typeface="Helvetica Neue"/>
            </a:endParaRPr>
          </a:p>
          <a:p>
            <a:pPr algn="ctr"/>
            <a:r>
              <a:rPr lang="en-US" i="1" dirty="0" smtClean="0">
                <a:latin typeface="Helvetica Neue"/>
                <a:cs typeface="Helvetica Neue"/>
              </a:rPr>
              <a:t>Laurie </a:t>
            </a:r>
            <a:r>
              <a:rPr lang="en-US" i="1" dirty="0" err="1" smtClean="0">
                <a:latin typeface="Helvetica Neue"/>
                <a:cs typeface="Helvetica Neue"/>
              </a:rPr>
              <a:t>Menviel</a:t>
            </a:r>
            <a:r>
              <a:rPr lang="en-US" i="1" dirty="0">
                <a:latin typeface="Helvetica Neue"/>
                <a:cs typeface="Helvetica Neue"/>
              </a:rPr>
              <a:t>,</a:t>
            </a:r>
            <a:r>
              <a:rPr lang="en-US" i="1" dirty="0" smtClean="0">
                <a:latin typeface="Helvetica Neue"/>
                <a:cs typeface="Helvetica Neue"/>
              </a:rPr>
              <a:t> </a:t>
            </a:r>
            <a:r>
              <a:rPr lang="en-US" i="1" dirty="0" err="1" smtClean="0">
                <a:latin typeface="Helvetica Neue"/>
                <a:cs typeface="Helvetica Neue"/>
              </a:rPr>
              <a:t>Katrin</a:t>
            </a:r>
            <a:r>
              <a:rPr lang="en-US" i="1" dirty="0" smtClean="0">
                <a:latin typeface="Helvetica Neue"/>
                <a:cs typeface="Helvetica Neue"/>
              </a:rPr>
              <a:t> J. </a:t>
            </a:r>
            <a:r>
              <a:rPr lang="en-US" i="1" dirty="0" err="1" smtClean="0">
                <a:latin typeface="Helvetica Neue"/>
                <a:cs typeface="Helvetica Neue"/>
              </a:rPr>
              <a:t>Meissner</a:t>
            </a:r>
            <a:r>
              <a:rPr lang="en-US" i="1" dirty="0">
                <a:latin typeface="Helvetica Neue"/>
                <a:cs typeface="Helvetica Neue"/>
              </a:rPr>
              <a:t>, Andréa S. </a:t>
            </a:r>
            <a:r>
              <a:rPr lang="en-US" i="1" dirty="0" err="1" smtClean="0">
                <a:latin typeface="Helvetica Neue"/>
                <a:cs typeface="Helvetica Neue"/>
              </a:rPr>
              <a:t>Taschetto</a:t>
            </a:r>
            <a:r>
              <a:rPr lang="en-US" i="1" dirty="0" smtClean="0">
                <a:latin typeface="Helvetica Neue"/>
                <a:cs typeface="Helvetica Neue"/>
              </a:rPr>
              <a:t>, </a:t>
            </a:r>
            <a:r>
              <a:rPr lang="en-US" i="1" dirty="0" err="1" smtClean="0">
                <a:latin typeface="Helvetica Neue"/>
                <a:cs typeface="Helvetica Neue"/>
              </a:rPr>
              <a:t>Tilo</a:t>
            </a:r>
            <a:r>
              <a:rPr lang="en-US" i="1" dirty="0" smtClean="0">
                <a:latin typeface="Helvetica Neue"/>
                <a:cs typeface="Helvetica Neue"/>
              </a:rPr>
              <a:t> </a:t>
            </a:r>
            <a:r>
              <a:rPr lang="en-US" i="1" dirty="0" err="1" smtClean="0">
                <a:latin typeface="Helvetica Neue"/>
                <a:cs typeface="Helvetica Neue"/>
              </a:rPr>
              <a:t>Ziehn</a:t>
            </a:r>
            <a:r>
              <a:rPr lang="en-US" i="1" dirty="0" smtClean="0">
                <a:latin typeface="Helvetica Neue"/>
                <a:cs typeface="Helvetica Neue"/>
              </a:rPr>
              <a:t>, Matthew Chamberlain</a:t>
            </a:r>
            <a:endParaRPr lang="en-US" i="1" dirty="0">
              <a:latin typeface="Helvetica Neue"/>
              <a:cs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" y="150269"/>
            <a:ext cx="1727200" cy="7309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8162" y="6249769"/>
            <a:ext cx="867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Yeung, N. K.-H., </a:t>
            </a:r>
            <a:r>
              <a:rPr lang="en-US" sz="1200" dirty="0" err="1"/>
              <a:t>Menviel</a:t>
            </a:r>
            <a:r>
              <a:rPr lang="en-US" sz="1200" dirty="0"/>
              <a:t>, L., </a:t>
            </a:r>
            <a:r>
              <a:rPr lang="en-US" sz="1200" dirty="0" err="1"/>
              <a:t>Meissner</a:t>
            </a:r>
            <a:r>
              <a:rPr lang="en-US" sz="1200" dirty="0"/>
              <a:t>, K. J., </a:t>
            </a:r>
            <a:r>
              <a:rPr lang="en-US" sz="1200" dirty="0" err="1"/>
              <a:t>Taschetto</a:t>
            </a:r>
            <a:r>
              <a:rPr lang="en-US" sz="1200" dirty="0"/>
              <a:t>, A. S., </a:t>
            </a:r>
            <a:r>
              <a:rPr lang="en-US" sz="1200" dirty="0" err="1"/>
              <a:t>Ziehn</a:t>
            </a:r>
            <a:r>
              <a:rPr lang="en-US" sz="1200" dirty="0"/>
              <a:t>, T., and Chamberlain, M.: Land–sea temperature contrasts at the Last Interglacial and their impact on the hydrological </a:t>
            </a:r>
            <a:r>
              <a:rPr lang="en-US" sz="1200" dirty="0" smtClean="0"/>
              <a:t>cycle</a:t>
            </a:r>
            <a:r>
              <a:rPr lang="en-US" sz="1200" dirty="0"/>
              <a:t>, </a:t>
            </a:r>
            <a:r>
              <a:rPr lang="en-US" sz="1200" dirty="0" err="1"/>
              <a:t>Clim</a:t>
            </a:r>
            <a:r>
              <a:rPr lang="en-US" sz="1200" dirty="0"/>
              <a:t>. Past, 17, 869–885, https://</a:t>
            </a:r>
            <a:r>
              <a:rPr lang="en-US" sz="1200" dirty="0" err="1"/>
              <a:t>doi.org</a:t>
            </a:r>
            <a:r>
              <a:rPr lang="en-US" sz="1200" dirty="0"/>
              <a:t>/10.5194/cp-17-869-2021, 2021.</a:t>
            </a:r>
          </a:p>
        </p:txBody>
      </p:sp>
    </p:spTree>
    <p:extLst>
      <p:ext uri="{BB962C8B-B14F-4D97-AF65-F5344CB8AC3E}">
        <p14:creationId xmlns:p14="http://schemas.microsoft.com/office/powerpoint/2010/main" val="1110514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825" t="41301" r="56952" b="50035"/>
          <a:stretch/>
        </p:blipFill>
        <p:spPr>
          <a:xfrm>
            <a:off x="1170807" y="1333500"/>
            <a:ext cx="3165258" cy="46761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7517" y="5667941"/>
            <a:ext cx="53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eg</a:t>
            </a:r>
            <a:r>
              <a:rPr lang="en-US" sz="1200" dirty="0" smtClean="0"/>
              <a:t> C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55600" y="451534"/>
            <a:ext cx="509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Current focus: Ocean processes that contribute to Southern Ocean warming during LIG</a:t>
            </a:r>
            <a:endParaRPr lang="en-US" b="1" dirty="0"/>
          </a:p>
        </p:txBody>
      </p:sp>
      <p:pic>
        <p:nvPicPr>
          <p:cNvPr id="11" name="Picture 10" descr="profile_annmean_70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39" b="82037"/>
          <a:stretch/>
        </p:blipFill>
        <p:spPr>
          <a:xfrm>
            <a:off x="4446995" y="1092200"/>
            <a:ext cx="4216812" cy="516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47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5738"/>
            <a:ext cx="8229600" cy="1143000"/>
          </a:xfrm>
        </p:spPr>
        <p:txBody>
          <a:bodyPr/>
          <a:lstStyle/>
          <a:p>
            <a:r>
              <a:rPr lang="en-US" dirty="0" smtClean="0"/>
              <a:t>Extra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892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431800"/>
            <a:ext cx="8229600" cy="652779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latin typeface="Helvetica"/>
                <a:cs typeface="Helvetica"/>
              </a:rPr>
              <a:t>S</a:t>
            </a:r>
            <a:r>
              <a:rPr lang="en-US" sz="2000" b="1" dirty="0" smtClean="0">
                <a:latin typeface="Helvetica"/>
                <a:cs typeface="Helvetica"/>
              </a:rPr>
              <a:t>ummary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Helvetica"/>
                <a:cs typeface="Helvetica"/>
              </a:rPr>
              <a:t>LIG mainly differs from PI in terms of insolation distribution.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Helvetica"/>
                <a:cs typeface="Helvetica"/>
              </a:rPr>
              <a:t>Equilibrium experiments simulating LIG and PI have been performed using ACCESS-ESM1.5.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Helvetica"/>
                <a:cs typeface="Helvetica"/>
              </a:rPr>
              <a:t>SH monsoons are consistently weakened, while precipitation over SH tropical oceans increases.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Helvetica"/>
                <a:cs typeface="Helvetica"/>
              </a:rPr>
              <a:t>Drier conditions over SH land are due to reduced land-sea temperature contrast, and greater subsidence as SH Hadley cell strengthens</a:t>
            </a:r>
            <a:r>
              <a:rPr lang="en-US" sz="2000" dirty="0" smtClean="0">
                <a:latin typeface="Helvetica"/>
                <a:cs typeface="Helvetica"/>
              </a:rPr>
              <a:t>.</a:t>
            </a:r>
            <a:endParaRPr lang="en-US" sz="2000" dirty="0" smtClean="0">
              <a:latin typeface="Helvetica"/>
              <a:cs typeface="Helvetica"/>
            </a:endParaRP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Helvetica"/>
                <a:cs typeface="Helvetica"/>
              </a:rPr>
              <a:t>Results </a:t>
            </a:r>
            <a:r>
              <a:rPr lang="en-US" sz="2000" dirty="0" smtClean="0">
                <a:latin typeface="Helvetica"/>
                <a:cs typeface="Helvetica"/>
              </a:rPr>
              <a:t>published</a:t>
            </a:r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dirty="0" smtClean="0">
                <a:latin typeface="Helvetica"/>
                <a:cs typeface="Helvetica"/>
              </a:rPr>
              <a:t>in </a:t>
            </a:r>
            <a:r>
              <a:rPr lang="en-US" sz="2000" dirty="0" smtClean="0">
                <a:latin typeface="Helvetica"/>
                <a:cs typeface="Helvetica"/>
              </a:rPr>
              <a:t>Climate </a:t>
            </a:r>
            <a:r>
              <a:rPr lang="en-US" sz="2000" dirty="0" smtClean="0">
                <a:latin typeface="Helvetica"/>
                <a:cs typeface="Helvetica"/>
              </a:rPr>
              <a:t>of the </a:t>
            </a:r>
            <a:r>
              <a:rPr lang="en-US" sz="2000" dirty="0" smtClean="0">
                <a:latin typeface="Helvetica"/>
                <a:cs typeface="Helvetica"/>
              </a:rPr>
              <a:t>Past:</a:t>
            </a:r>
          </a:p>
          <a:p>
            <a:pPr>
              <a:lnSpc>
                <a:spcPct val="120000"/>
              </a:lnSpc>
            </a:pPr>
            <a:endParaRPr lang="en-US" sz="2000" dirty="0">
              <a:latin typeface="Helvetica"/>
              <a:cs typeface="Helvetica"/>
            </a:endParaRPr>
          </a:p>
          <a:p>
            <a:pPr>
              <a:lnSpc>
                <a:spcPct val="120000"/>
              </a:lnSpc>
            </a:pPr>
            <a:endParaRPr lang="en-US" sz="2000" dirty="0" smtClean="0">
              <a:latin typeface="Helvetica"/>
              <a:cs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0100" y="4456095"/>
            <a:ext cx="721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Helvetica"/>
                <a:cs typeface="Helvetica"/>
              </a:rPr>
              <a:t>Yeung</a:t>
            </a:r>
            <a:r>
              <a:rPr lang="en-US" sz="1400" i="1" dirty="0">
                <a:latin typeface="Helvetica"/>
                <a:cs typeface="Helvetica"/>
              </a:rPr>
              <a:t>, N. K.-H., </a:t>
            </a:r>
            <a:r>
              <a:rPr lang="en-US" sz="1400" i="1" dirty="0" err="1">
                <a:latin typeface="Helvetica"/>
                <a:cs typeface="Helvetica"/>
              </a:rPr>
              <a:t>Menviel</a:t>
            </a:r>
            <a:r>
              <a:rPr lang="en-US" sz="1400" i="1" dirty="0">
                <a:latin typeface="Helvetica"/>
                <a:cs typeface="Helvetica"/>
              </a:rPr>
              <a:t>, L., </a:t>
            </a:r>
            <a:r>
              <a:rPr lang="en-US" sz="1400" i="1" dirty="0" err="1">
                <a:latin typeface="Helvetica"/>
                <a:cs typeface="Helvetica"/>
              </a:rPr>
              <a:t>Meissner</a:t>
            </a:r>
            <a:r>
              <a:rPr lang="en-US" sz="1400" i="1" dirty="0">
                <a:latin typeface="Helvetica"/>
                <a:cs typeface="Helvetica"/>
              </a:rPr>
              <a:t>, K. J., </a:t>
            </a:r>
            <a:r>
              <a:rPr lang="en-US" sz="1400" i="1" dirty="0" err="1">
                <a:latin typeface="Helvetica"/>
                <a:cs typeface="Helvetica"/>
              </a:rPr>
              <a:t>Taschetto</a:t>
            </a:r>
            <a:r>
              <a:rPr lang="en-US" sz="1400" i="1" dirty="0">
                <a:latin typeface="Helvetica"/>
                <a:cs typeface="Helvetica"/>
              </a:rPr>
              <a:t>, A. S., </a:t>
            </a:r>
            <a:r>
              <a:rPr lang="en-US" sz="1400" i="1" dirty="0" err="1">
                <a:latin typeface="Helvetica"/>
                <a:cs typeface="Helvetica"/>
              </a:rPr>
              <a:t>Ziehn</a:t>
            </a:r>
            <a:r>
              <a:rPr lang="en-US" sz="1400" i="1" dirty="0">
                <a:latin typeface="Helvetica"/>
                <a:cs typeface="Helvetica"/>
              </a:rPr>
              <a:t>, T., and Chamberlain, M.</a:t>
            </a:r>
            <a:r>
              <a:rPr lang="en-US" sz="1400" i="1" dirty="0" smtClean="0">
                <a:latin typeface="Helvetica"/>
                <a:cs typeface="Helvetica"/>
              </a:rPr>
              <a:t>: Land</a:t>
            </a:r>
            <a:r>
              <a:rPr lang="en-US" sz="1400" i="1" dirty="0">
                <a:latin typeface="Helvetica"/>
                <a:cs typeface="Helvetica"/>
              </a:rPr>
              <a:t>–sea temperature contrasts at the Last Interglacial and their impact on the hydrological </a:t>
            </a:r>
            <a:r>
              <a:rPr lang="en-US" sz="1400" i="1" dirty="0" smtClean="0">
                <a:latin typeface="Helvetica"/>
                <a:cs typeface="Helvetica"/>
              </a:rPr>
              <a:t>cycle</a:t>
            </a:r>
            <a:r>
              <a:rPr lang="en-US" sz="1400" i="1" dirty="0">
                <a:latin typeface="Helvetica"/>
                <a:cs typeface="Helvetica"/>
              </a:rPr>
              <a:t>, </a:t>
            </a:r>
            <a:r>
              <a:rPr lang="en-US" sz="1400" i="1" dirty="0" err="1">
                <a:latin typeface="Helvetica"/>
                <a:cs typeface="Helvetica"/>
              </a:rPr>
              <a:t>Clim</a:t>
            </a:r>
            <a:r>
              <a:rPr lang="en-US" sz="1400" i="1" dirty="0">
                <a:latin typeface="Helvetica"/>
                <a:cs typeface="Helvetica"/>
              </a:rPr>
              <a:t>. Past, 17, 869–885, https://</a:t>
            </a:r>
            <a:r>
              <a:rPr lang="en-US" sz="1400" i="1" dirty="0" err="1">
                <a:latin typeface="Helvetica"/>
                <a:cs typeface="Helvetica"/>
              </a:rPr>
              <a:t>doi.org</a:t>
            </a:r>
            <a:r>
              <a:rPr lang="en-US" sz="1400" i="1" dirty="0">
                <a:latin typeface="Helvetica"/>
                <a:cs typeface="Helvetica"/>
              </a:rPr>
              <a:t>/10.5194/cp-17-869-2021, 2021</a:t>
            </a:r>
            <a:r>
              <a:rPr lang="en-US" sz="1400" i="1" dirty="0" smtClean="0">
                <a:latin typeface="Helvetica"/>
                <a:cs typeface="Helvetica"/>
              </a:rPr>
              <a:t>.</a:t>
            </a:r>
            <a:endParaRPr lang="en-US" sz="1400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04525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34680" y="5410200"/>
            <a:ext cx="1481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Scussolini</a:t>
            </a:r>
            <a:r>
              <a:rPr lang="en-US" sz="1200" dirty="0"/>
              <a:t> et al. 2019</a:t>
            </a:r>
          </a:p>
        </p:txBody>
      </p:sp>
      <p:pic>
        <p:nvPicPr>
          <p:cNvPr id="2" name="Picture 1" descr="annual_ppssttas_v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0" t="2593" r="12778" b="45185"/>
          <a:stretch/>
        </p:blipFill>
        <p:spPr>
          <a:xfrm>
            <a:off x="330200" y="882703"/>
            <a:ext cx="8486451" cy="526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75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zwind_msf_djf_v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66" y="372012"/>
            <a:ext cx="7377528" cy="3544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98801" y="51696"/>
            <a:ext cx="316184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DJF zonal wind and mass stream function </a:t>
            </a:r>
            <a:endParaRPr lang="en-US" sz="1400" dirty="0"/>
          </a:p>
        </p:txBody>
      </p:sp>
      <p:pic>
        <p:nvPicPr>
          <p:cNvPr id="11" name="Picture 10" descr="DJF_mslp_v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55"/>
          <a:stretch/>
        </p:blipFill>
        <p:spPr>
          <a:xfrm>
            <a:off x="647700" y="3891320"/>
            <a:ext cx="7708900" cy="26723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22829" y="3484051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m/s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1652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27100" y="647700"/>
            <a:ext cx="7175500" cy="5410200"/>
            <a:chOff x="1130300" y="1270000"/>
            <a:chExt cx="5676900" cy="4318000"/>
          </a:xfrm>
        </p:grpSpPr>
        <p:pic>
          <p:nvPicPr>
            <p:cNvPr id="4" name="Picture 3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19" b="32614"/>
            <a:stretch/>
          </p:blipFill>
          <p:spPr bwMode="auto">
            <a:xfrm>
              <a:off x="1130300" y="1270000"/>
              <a:ext cx="2857500" cy="431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60" b="33133"/>
            <a:stretch/>
          </p:blipFill>
          <p:spPr bwMode="auto">
            <a:xfrm>
              <a:off x="3987800" y="1308100"/>
              <a:ext cx="2819400" cy="4229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Rectangle 6"/>
          <p:cNvSpPr/>
          <p:nvPr/>
        </p:nvSpPr>
        <p:spPr>
          <a:xfrm>
            <a:off x="901700" y="493768"/>
            <a:ext cx="444500" cy="403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02429" y="539973"/>
            <a:ext cx="444500" cy="403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1850" y="3376668"/>
            <a:ext cx="444500" cy="403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70679" y="3297405"/>
            <a:ext cx="444500" cy="403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591901" y="6001972"/>
            <a:ext cx="4174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Helvetica"/>
                <a:cs typeface="Helvetica"/>
              </a:rPr>
              <a:t>Monsoon domains: /// </a:t>
            </a:r>
            <a:r>
              <a:rPr lang="en-AU" dirty="0">
                <a:latin typeface="Helvetica"/>
                <a:cs typeface="Helvetica"/>
              </a:rPr>
              <a:t>for LIG, </a:t>
            </a:r>
            <a:r>
              <a:rPr lang="en-AU" dirty="0" smtClean="0">
                <a:latin typeface="Helvetica"/>
                <a:cs typeface="Helvetica"/>
              </a:rPr>
              <a:t>\\\ </a:t>
            </a:r>
            <a:r>
              <a:rPr lang="en-AU" dirty="0">
                <a:latin typeface="Helvetica"/>
                <a:cs typeface="Helvetica"/>
              </a:rPr>
              <a:t>for </a:t>
            </a:r>
            <a:r>
              <a:rPr lang="en-AU" dirty="0" smtClean="0">
                <a:latin typeface="Helvetica"/>
                <a:cs typeface="Helvetica"/>
              </a:rPr>
              <a:t>PI 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68948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ICE_anom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2" t="50120" b="8590"/>
          <a:stretch/>
        </p:blipFill>
        <p:spPr>
          <a:xfrm>
            <a:off x="4663526" y="3646934"/>
            <a:ext cx="2667000" cy="2118866"/>
          </a:xfrm>
          <a:prstGeom prst="rect">
            <a:avLst/>
          </a:prstGeom>
        </p:spPr>
      </p:pic>
      <p:pic>
        <p:nvPicPr>
          <p:cNvPr id="7" name="Picture 6" descr="AICE_anom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9" b="58710"/>
          <a:stretch/>
        </p:blipFill>
        <p:spPr>
          <a:xfrm>
            <a:off x="4295227" y="1312167"/>
            <a:ext cx="2946400" cy="2118867"/>
          </a:xfrm>
          <a:prstGeom prst="rect">
            <a:avLst/>
          </a:prstGeom>
        </p:spPr>
      </p:pic>
      <p:pic>
        <p:nvPicPr>
          <p:cNvPr id="17" name="Picture 16" descr="AICE_anom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20" r="50620" b="8590"/>
          <a:stretch/>
        </p:blipFill>
        <p:spPr>
          <a:xfrm>
            <a:off x="1526626" y="3646934"/>
            <a:ext cx="2985113" cy="21188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3800" y="559832"/>
            <a:ext cx="1945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"/>
                <a:cs typeface="Helvetica Neue"/>
              </a:rPr>
              <a:t>Sea-ice Area</a:t>
            </a:r>
            <a:endParaRPr lang="en-US" sz="2400" dirty="0">
              <a:latin typeface="Helvetica Neue"/>
              <a:cs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71403" y="5787133"/>
            <a:ext cx="143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/>
                <a:cs typeface="Helvetica Neue"/>
              </a:rPr>
              <a:t>Mar (LIG-PI)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45509" y="5778500"/>
            <a:ext cx="144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/>
                <a:cs typeface="Helvetica Neue"/>
              </a:rPr>
              <a:t>Sep (LIG-PI)</a:t>
            </a:r>
          </a:p>
        </p:txBody>
      </p:sp>
      <p:pic>
        <p:nvPicPr>
          <p:cNvPr id="22" name="Picture 21" descr="AICE_anom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7" b="58148"/>
          <a:stretch/>
        </p:blipFill>
        <p:spPr>
          <a:xfrm>
            <a:off x="1840148" y="1324867"/>
            <a:ext cx="2722391" cy="21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0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" r="1"/>
          <a:stretch/>
        </p:blipFill>
        <p:spPr bwMode="auto">
          <a:xfrm>
            <a:off x="88900" y="1663700"/>
            <a:ext cx="8940800" cy="3962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5181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nso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"/>
            <a:ext cx="9144000" cy="639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72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9144000" cy="47680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03040" y="365760"/>
            <a:ext cx="47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431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015" y="2664477"/>
            <a:ext cx="8205086" cy="40030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59899" y="6178154"/>
            <a:ext cx="13081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 (</a:t>
            </a:r>
            <a:r>
              <a:rPr lang="en-US" dirty="0" err="1" smtClean="0"/>
              <a:t>yr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2900" y="48500"/>
            <a:ext cx="3314700" cy="561100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 smtClean="0">
                <a:latin typeface="Helvetica Neue"/>
                <a:cs typeface="Helvetica Neue"/>
              </a:rPr>
              <a:t>The Last Interglacial (LIG)</a:t>
            </a:r>
            <a:endParaRPr lang="en-US" sz="1800" b="1" dirty="0">
              <a:latin typeface="Helvetica Neue"/>
              <a:cs typeface="Helvetica Neue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42900" y="609600"/>
            <a:ext cx="4572000" cy="693338"/>
          </a:xfrm>
        </p:spPr>
        <p:txBody>
          <a:bodyPr>
            <a:noAutofit/>
          </a:bodyPr>
          <a:lstStyle/>
          <a:p>
            <a:r>
              <a:rPr lang="en-US" sz="1600" dirty="0">
                <a:latin typeface="Helvetica Neue"/>
                <a:cs typeface="Helvetica Neue"/>
              </a:rPr>
              <a:t>~129,000 - 116,000 years before </a:t>
            </a:r>
            <a:r>
              <a:rPr lang="en-US" sz="1600" dirty="0" smtClean="0">
                <a:latin typeface="Helvetica Neue"/>
                <a:cs typeface="Helvetica Neue"/>
              </a:rPr>
              <a:t>present</a:t>
            </a:r>
          </a:p>
          <a:p>
            <a:r>
              <a:rPr lang="en-US" sz="1600" dirty="0" smtClean="0">
                <a:latin typeface="Helvetica Neue"/>
                <a:cs typeface="Helvetica Neue"/>
              </a:rPr>
              <a:t>Sea</a:t>
            </a:r>
            <a:r>
              <a:rPr lang="en-US" sz="1600" dirty="0">
                <a:latin typeface="Helvetica Neue"/>
                <a:cs typeface="Helvetica Neue"/>
              </a:rPr>
              <a:t>-level 6-9 m higher </a:t>
            </a:r>
            <a:r>
              <a:rPr lang="en-US" sz="1600" dirty="0" smtClean="0">
                <a:latin typeface="Helvetica Neue"/>
                <a:cs typeface="Helvetica Neue"/>
              </a:rPr>
              <a:t>than </a:t>
            </a:r>
            <a:r>
              <a:rPr lang="en-US" sz="1600" dirty="0" smtClean="0">
                <a:latin typeface="Helvetica Neue"/>
                <a:cs typeface="Helvetica Neue"/>
              </a:rPr>
              <a:t>present</a:t>
            </a:r>
            <a:endParaRPr lang="en-US" sz="1600" dirty="0">
              <a:latin typeface="Helvetica Neue"/>
              <a:cs typeface="Helvetica Neue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43598" y="3062450"/>
            <a:ext cx="934792" cy="2721172"/>
          </a:xfrm>
          <a:prstGeom prst="ellipse">
            <a:avLst/>
          </a:prstGeom>
          <a:noFill/>
          <a:ln w="381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121400" y="2639077"/>
            <a:ext cx="48549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LIG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323896" y="4081994"/>
            <a:ext cx="2511124" cy="33855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615D9F"/>
                </a:solidFill>
              </a:rPr>
              <a:t>Lower</a:t>
            </a:r>
            <a:r>
              <a:rPr lang="en-US" sz="1600" dirty="0" smtClean="0"/>
              <a:t>     </a:t>
            </a:r>
            <a:r>
              <a:rPr lang="en-US" sz="1600" b="1" dirty="0" smtClean="0"/>
              <a:t>Sea-level     </a:t>
            </a:r>
            <a:r>
              <a:rPr lang="en-US" sz="1600" dirty="0" smtClean="0">
                <a:solidFill>
                  <a:srgbClr val="DAA86A"/>
                </a:solidFill>
              </a:rPr>
              <a:t>Higher</a:t>
            </a:r>
            <a:endParaRPr lang="en-US" sz="1600" dirty="0">
              <a:solidFill>
                <a:srgbClr val="DAA86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66900" y="6057900"/>
            <a:ext cx="77543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400,000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358782" y="6057900"/>
            <a:ext cx="77543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00,000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62831" y="6057900"/>
            <a:ext cx="77543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dirty="0" smtClean="0"/>
              <a:t>00,000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6371574" y="6057900"/>
            <a:ext cx="77543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100,000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7600593" y="2639077"/>
            <a:ext cx="125801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 (1850CE)</a:t>
            </a:r>
            <a:endParaRPr lang="en-US" dirty="0"/>
          </a:p>
        </p:txBody>
      </p:sp>
      <p:cxnSp>
        <p:nvCxnSpPr>
          <p:cNvPr id="20" name="Straight Connector 19"/>
          <p:cNvCxnSpPr>
            <a:stCxn id="19" idx="2"/>
          </p:cNvCxnSpPr>
          <p:nvPr/>
        </p:nvCxnSpPr>
        <p:spPr>
          <a:xfrm>
            <a:off x="8229600" y="3008409"/>
            <a:ext cx="0" cy="30494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29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015" y="2664477"/>
            <a:ext cx="8205086" cy="40030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59899" y="6178154"/>
            <a:ext cx="13081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 (</a:t>
            </a:r>
            <a:r>
              <a:rPr lang="en-US" dirty="0" err="1" smtClean="0"/>
              <a:t>yr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2900" y="48500"/>
            <a:ext cx="3314700" cy="561100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 smtClean="0">
                <a:latin typeface="Helvetica Neue"/>
                <a:cs typeface="Helvetica Neue"/>
              </a:rPr>
              <a:t>The Last Interglacial (LIG)</a:t>
            </a:r>
            <a:endParaRPr lang="en-US" sz="1800" b="1" dirty="0">
              <a:latin typeface="Helvetica Neue"/>
              <a:cs typeface="Helvetica Neue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42900" y="609600"/>
            <a:ext cx="4572000" cy="693338"/>
          </a:xfrm>
        </p:spPr>
        <p:txBody>
          <a:bodyPr>
            <a:noAutofit/>
          </a:bodyPr>
          <a:lstStyle/>
          <a:p>
            <a:r>
              <a:rPr lang="en-US" sz="1600" dirty="0">
                <a:latin typeface="Helvetica Neue"/>
                <a:cs typeface="Helvetica Neue"/>
              </a:rPr>
              <a:t>~129,000 - 116,000 years before </a:t>
            </a:r>
            <a:r>
              <a:rPr lang="en-US" sz="1600" dirty="0" smtClean="0">
                <a:latin typeface="Helvetica Neue"/>
                <a:cs typeface="Helvetica Neue"/>
              </a:rPr>
              <a:t>present</a:t>
            </a:r>
          </a:p>
          <a:p>
            <a:r>
              <a:rPr lang="en-US" sz="1600" dirty="0" smtClean="0">
                <a:latin typeface="Helvetica Neue"/>
                <a:cs typeface="Helvetica Neue"/>
              </a:rPr>
              <a:t>Sea</a:t>
            </a:r>
            <a:r>
              <a:rPr lang="en-US" sz="1600" dirty="0">
                <a:latin typeface="Helvetica Neue"/>
                <a:cs typeface="Helvetica Neue"/>
              </a:rPr>
              <a:t>-level 6-9 m higher </a:t>
            </a:r>
            <a:r>
              <a:rPr lang="en-US" sz="1600" dirty="0" smtClean="0">
                <a:latin typeface="Helvetica Neue"/>
                <a:cs typeface="Helvetica Neue"/>
              </a:rPr>
              <a:t>than </a:t>
            </a:r>
            <a:r>
              <a:rPr lang="en-US" sz="1600" dirty="0" smtClean="0">
                <a:latin typeface="Helvetica Neue"/>
                <a:cs typeface="Helvetica Neue"/>
              </a:rPr>
              <a:t>present</a:t>
            </a:r>
            <a:endParaRPr lang="en-US" sz="1600" dirty="0"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" y="1163238"/>
            <a:ext cx="7912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/>
                <a:cs typeface="Helvetica Neue"/>
              </a:rPr>
              <a:t>Compared to pre-industrial (PI; 1850CE)</a:t>
            </a:r>
            <a:r>
              <a:rPr lang="en-US" sz="1600" dirty="0" smtClean="0">
                <a:latin typeface="Helvetica Neue"/>
                <a:cs typeface="Helvetica Neue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Helvetica Neue"/>
                <a:cs typeface="Helvetica Neue"/>
              </a:rPr>
              <a:t>Northern </a:t>
            </a:r>
            <a:r>
              <a:rPr lang="en-US" sz="1600" dirty="0">
                <a:latin typeface="Helvetica Neue"/>
                <a:cs typeface="Helvetica Neue"/>
              </a:rPr>
              <a:t>high latitude summer SST ~1.1°C </a:t>
            </a:r>
            <a:r>
              <a:rPr lang="en-US" sz="1600" dirty="0" smtClean="0">
                <a:latin typeface="Helvetica Neue"/>
                <a:cs typeface="Helvetica Neue"/>
              </a:rPr>
              <a:t>warmer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Helvetica Neue"/>
                <a:cs typeface="Helvetica Neue"/>
              </a:rPr>
              <a:t>Peak </a:t>
            </a:r>
            <a:r>
              <a:rPr lang="en-US" sz="1600" dirty="0">
                <a:latin typeface="Helvetica Neue"/>
                <a:cs typeface="Helvetica Neue"/>
              </a:rPr>
              <a:t>global annual mean SST ~0.5°C warmer </a:t>
            </a:r>
            <a:endParaRPr lang="en-US" sz="1600" dirty="0" smtClean="0">
              <a:latin typeface="Helvetica Neue"/>
              <a:cs typeface="Helvetica Neue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Helvetica Neue"/>
                <a:cs typeface="Helvetica Neue"/>
              </a:rPr>
              <a:t>Greenhouse </a:t>
            </a:r>
            <a:r>
              <a:rPr lang="en-US" sz="1600" dirty="0">
                <a:latin typeface="Helvetica Neue"/>
                <a:cs typeface="Helvetica Neue"/>
              </a:rPr>
              <a:t>gas concentrations slightly lower </a:t>
            </a:r>
            <a:endParaRPr lang="en-US" sz="1600" dirty="0" smtClean="0">
              <a:latin typeface="Helvetica Neue"/>
              <a:cs typeface="Helvetica Neue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Helvetica Neue"/>
                <a:cs typeface="Helvetica Neue"/>
              </a:rPr>
              <a:t>Most </a:t>
            </a:r>
            <a:r>
              <a:rPr lang="en-US" sz="1600" dirty="0">
                <a:latin typeface="Helvetica Neue"/>
                <a:cs typeface="Helvetica Neue"/>
              </a:rPr>
              <a:t>climate forcing, except </a:t>
            </a:r>
            <a:r>
              <a:rPr lang="en-US" sz="1600" b="1" dirty="0">
                <a:latin typeface="Helvetica Neue"/>
                <a:cs typeface="Helvetica Neue"/>
              </a:rPr>
              <a:t>orbital configurations</a:t>
            </a:r>
            <a:r>
              <a:rPr lang="en-US" sz="1600" dirty="0">
                <a:latin typeface="Helvetica Neue"/>
                <a:cs typeface="Helvetica Neue"/>
              </a:rPr>
              <a:t>, were relatively </a:t>
            </a:r>
            <a:r>
              <a:rPr lang="en-US" sz="1600" dirty="0" smtClean="0">
                <a:latin typeface="Helvetica Neue"/>
                <a:cs typeface="Helvetica Neue"/>
              </a:rPr>
              <a:t>similar</a:t>
            </a:r>
            <a:endParaRPr lang="en-US" sz="1600" dirty="0">
              <a:latin typeface="Helvetica Neue"/>
              <a:cs typeface="Helvetica Neue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43598" y="3062450"/>
            <a:ext cx="934792" cy="2721172"/>
          </a:xfrm>
          <a:prstGeom prst="ellipse">
            <a:avLst/>
          </a:prstGeom>
          <a:noFill/>
          <a:ln w="381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>
            <a:off x="5410200" y="1461281"/>
            <a:ext cx="195949" cy="247064"/>
          </a:xfrm>
          <a:prstGeom prst="upArrow">
            <a:avLst>
              <a:gd name="adj1" fmla="val 35855"/>
              <a:gd name="adj2" fmla="val 44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/>
          <p:cNvSpPr/>
          <p:nvPr/>
        </p:nvSpPr>
        <p:spPr>
          <a:xfrm>
            <a:off x="4914900" y="1695645"/>
            <a:ext cx="195949" cy="247064"/>
          </a:xfrm>
          <a:prstGeom prst="upArrow">
            <a:avLst>
              <a:gd name="adj1" fmla="val 35855"/>
              <a:gd name="adj2" fmla="val 44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015599" y="1968109"/>
            <a:ext cx="0" cy="22225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121400" y="2639077"/>
            <a:ext cx="48549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LIG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323896" y="4081994"/>
            <a:ext cx="2511124" cy="33855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615D9F"/>
                </a:solidFill>
              </a:rPr>
              <a:t>Lower</a:t>
            </a:r>
            <a:r>
              <a:rPr lang="en-US" sz="1600" dirty="0" smtClean="0"/>
              <a:t>     </a:t>
            </a:r>
            <a:r>
              <a:rPr lang="en-US" sz="1600" b="1" dirty="0" smtClean="0"/>
              <a:t>Sea-level     </a:t>
            </a:r>
            <a:r>
              <a:rPr lang="en-US" sz="1600" dirty="0" smtClean="0">
                <a:solidFill>
                  <a:srgbClr val="DAA86A"/>
                </a:solidFill>
              </a:rPr>
              <a:t>Higher</a:t>
            </a:r>
            <a:endParaRPr lang="en-US" sz="1600" dirty="0">
              <a:solidFill>
                <a:srgbClr val="DAA86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66900" y="6057900"/>
            <a:ext cx="77543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400,000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358782" y="6057900"/>
            <a:ext cx="77543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00,000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62831" y="6057900"/>
            <a:ext cx="77543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dirty="0" smtClean="0"/>
              <a:t>00,000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6371574" y="6057900"/>
            <a:ext cx="77543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100,000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7600593" y="2639077"/>
            <a:ext cx="125801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 (1850CE)</a:t>
            </a:r>
            <a:endParaRPr lang="en-US" dirty="0"/>
          </a:p>
        </p:txBody>
      </p:sp>
      <p:cxnSp>
        <p:nvCxnSpPr>
          <p:cNvPr id="10" name="Straight Connector 9"/>
          <p:cNvCxnSpPr>
            <a:stCxn id="19" idx="2"/>
          </p:cNvCxnSpPr>
          <p:nvPr/>
        </p:nvCxnSpPr>
        <p:spPr>
          <a:xfrm>
            <a:off x="8229600" y="3008409"/>
            <a:ext cx="0" cy="30494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409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2900" y="48500"/>
            <a:ext cx="3314700" cy="561100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 smtClean="0">
                <a:latin typeface="Helvetica Neue"/>
                <a:cs typeface="Helvetica Neue"/>
              </a:rPr>
              <a:t>The Last Interglacial (LIG)</a:t>
            </a:r>
            <a:endParaRPr lang="en-US" sz="1800" b="1" dirty="0">
              <a:latin typeface="Helvetica Neue"/>
              <a:cs typeface="Helvetica Neue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42900" y="609600"/>
            <a:ext cx="4572000" cy="693338"/>
          </a:xfrm>
        </p:spPr>
        <p:txBody>
          <a:bodyPr>
            <a:noAutofit/>
          </a:bodyPr>
          <a:lstStyle/>
          <a:p>
            <a:r>
              <a:rPr lang="en-US" sz="1600" dirty="0">
                <a:latin typeface="Helvetica Neue"/>
                <a:cs typeface="Helvetica Neue"/>
              </a:rPr>
              <a:t>~129,000 - 116,000 years before </a:t>
            </a:r>
            <a:r>
              <a:rPr lang="en-US" sz="1600" dirty="0" smtClean="0">
                <a:latin typeface="Helvetica Neue"/>
                <a:cs typeface="Helvetica Neue"/>
              </a:rPr>
              <a:t>present</a:t>
            </a:r>
          </a:p>
        </p:txBody>
      </p:sp>
      <p:pic>
        <p:nvPicPr>
          <p:cNvPr id="10" name="Picture 9" descr="insol_v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853517"/>
            <a:ext cx="6068015" cy="42518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30400" y="4976911"/>
            <a:ext cx="5083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Neue"/>
                <a:cs typeface="Helvetica Neue"/>
              </a:rPr>
              <a:t>Latitude-month insolation anomalies in LIG (127ka – 1850CE</a:t>
            </a:r>
            <a:r>
              <a:rPr lang="en-AU" sz="1400" dirty="0" smtClean="0">
                <a:latin typeface="Helvetica Neue"/>
                <a:cs typeface="Helvetica Neue"/>
              </a:rPr>
              <a:t>) </a:t>
            </a:r>
            <a:endParaRPr lang="en-US" sz="14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22597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2900" y="48500"/>
            <a:ext cx="3314700" cy="561100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 smtClean="0">
                <a:latin typeface="Helvetica Neue"/>
                <a:cs typeface="Helvetica Neue"/>
              </a:rPr>
              <a:t>The Last Interglacial (LIG)</a:t>
            </a:r>
            <a:endParaRPr lang="en-US" sz="1800" b="1" dirty="0">
              <a:latin typeface="Helvetica Neue"/>
              <a:cs typeface="Helvetica Neue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42900" y="609600"/>
            <a:ext cx="4572000" cy="693338"/>
          </a:xfrm>
        </p:spPr>
        <p:txBody>
          <a:bodyPr>
            <a:noAutofit/>
          </a:bodyPr>
          <a:lstStyle/>
          <a:p>
            <a:r>
              <a:rPr lang="en-US" sz="1600" dirty="0">
                <a:latin typeface="Helvetica Neue"/>
                <a:cs typeface="Helvetica Neue"/>
              </a:rPr>
              <a:t>~129,000 - 116,000 years before </a:t>
            </a:r>
            <a:r>
              <a:rPr lang="en-US" sz="1600" dirty="0" smtClean="0">
                <a:latin typeface="Helvetica Neue"/>
                <a:cs typeface="Helvetica Neue"/>
              </a:rPr>
              <a:t>present</a:t>
            </a:r>
          </a:p>
        </p:txBody>
      </p:sp>
      <p:pic>
        <p:nvPicPr>
          <p:cNvPr id="10" name="Picture 9" descr="insol_v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853517"/>
            <a:ext cx="6068015" cy="42518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30400" y="4976911"/>
            <a:ext cx="5083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 Neue"/>
                <a:cs typeface="Helvetica Neue"/>
              </a:rPr>
              <a:t>Latitude-month insolation anomalies in LIG (127ka – 1850CE</a:t>
            </a:r>
            <a:r>
              <a:rPr lang="en-AU" sz="1400" dirty="0" smtClean="0">
                <a:latin typeface="Helvetica Neue"/>
                <a:cs typeface="Helvetica Neue"/>
              </a:rPr>
              <a:t>) </a:t>
            </a:r>
            <a:endParaRPr lang="en-US" sz="1400" dirty="0">
              <a:latin typeface="Helvetica Neue"/>
              <a:cs typeface="Helvetica Ne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8800" y="5284688"/>
            <a:ext cx="8039100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008000"/>
                </a:solidFill>
                <a:latin typeface="Helvetica Neue"/>
                <a:cs typeface="Helvetica Neue"/>
              </a:rPr>
              <a:t>Equilibrium experiment (</a:t>
            </a:r>
            <a:r>
              <a:rPr lang="en-US" i="1" dirty="0">
                <a:solidFill>
                  <a:srgbClr val="008000"/>
                </a:solidFill>
                <a:latin typeface="Helvetica Neue"/>
                <a:cs typeface="Helvetica Neue"/>
              </a:rPr>
              <a:t>lig127k</a:t>
            </a:r>
            <a:r>
              <a:rPr lang="en-US" dirty="0" smtClean="0">
                <a:solidFill>
                  <a:srgbClr val="008000"/>
                </a:solidFill>
                <a:latin typeface="Helvetica Neue"/>
                <a:cs typeface="Helvetica Neue"/>
              </a:rPr>
              <a:t>) using ACCESS-ESM1.5</a:t>
            </a:r>
            <a:endParaRPr lang="en-US" dirty="0">
              <a:solidFill>
                <a:srgbClr val="008000"/>
              </a:solidFill>
              <a:latin typeface="Helvetica Neue"/>
              <a:cs typeface="Helvetica Neue"/>
            </a:endParaRP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Helvetica Neue"/>
                <a:cs typeface="Helvetica Neue"/>
              </a:rPr>
              <a:t>A part of </a:t>
            </a:r>
            <a:r>
              <a:rPr lang="en-US" dirty="0" smtClean="0">
                <a:latin typeface="Helvetica Neue"/>
                <a:cs typeface="Helvetica Neue"/>
              </a:rPr>
              <a:t>CMIP6-PMIP4</a:t>
            </a:r>
            <a:endParaRPr lang="en-US" dirty="0">
              <a:latin typeface="Helvetica Neue"/>
              <a:cs typeface="Helvetica Neue"/>
            </a:endParaRP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Helvetica Neue"/>
                <a:cs typeface="Helvetica Neue"/>
              </a:rPr>
              <a:t>Mean state of LIG, with particular focus on Southern Hemisphere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Helvetica Neue"/>
                <a:cs typeface="Helvetica Neue"/>
              </a:rPr>
              <a:t>Control experiment (pre-industrial) by CSIRO</a:t>
            </a:r>
            <a:endParaRPr lang="en-US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30323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35100" y="773569"/>
            <a:ext cx="627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Surface air temperature </a:t>
            </a:r>
            <a:r>
              <a:rPr lang="en-US" b="1" dirty="0" smtClean="0">
                <a:latin typeface="Helvetica"/>
                <a:cs typeface="Helvetica"/>
              </a:rPr>
              <a:t>anomaly in LIG compared to PI</a:t>
            </a:r>
            <a:endParaRPr lang="en-US" b="1" dirty="0">
              <a:latin typeface="Helvetica"/>
              <a:cs typeface="Helvetica"/>
            </a:endParaRPr>
          </a:p>
        </p:txBody>
      </p:sp>
      <p:pic>
        <p:nvPicPr>
          <p:cNvPr id="2" name="Picture 1" descr="DJFJJA_ssttas_v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23"/>
          <a:stretch/>
        </p:blipFill>
        <p:spPr>
          <a:xfrm>
            <a:off x="-114300" y="1780320"/>
            <a:ext cx="9182099" cy="356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56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t="45351"/>
          <a:stretch/>
        </p:blipFill>
        <p:spPr>
          <a:xfrm>
            <a:off x="241300" y="-12700"/>
            <a:ext cx="8648700" cy="32624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98801" y="-38100"/>
            <a:ext cx="29082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DJF precipitation anomaly (mm/day)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070014" y="2723195"/>
            <a:ext cx="652106" cy="430887"/>
          </a:xfrm>
          <a:prstGeom prst="rect">
            <a:avLst/>
          </a:prstGeom>
          <a:noFill/>
          <a:ln>
            <a:noFill/>
          </a:ln>
        </p:spPr>
        <p:txBody>
          <a:bodyPr wrap="square" numCol="1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––</a:t>
            </a:r>
            <a:r>
              <a:rPr lang="en-US" sz="1100" dirty="0">
                <a:solidFill>
                  <a:srgbClr val="FF0000"/>
                </a:solidFill>
              </a:rPr>
              <a:t>–</a:t>
            </a:r>
            <a:r>
              <a:rPr lang="en-US" sz="1100" dirty="0" smtClean="0">
                <a:solidFill>
                  <a:srgbClr val="FF0000"/>
                </a:solidFill>
              </a:rPr>
              <a:t> </a:t>
            </a:r>
            <a:r>
              <a:rPr lang="en-US" sz="1100" dirty="0" smtClean="0"/>
              <a:t>LIG</a:t>
            </a:r>
            <a:endParaRPr lang="en-US" sz="1100" dirty="0" smtClean="0">
              <a:solidFill>
                <a:srgbClr val="FFFF00"/>
              </a:solidFill>
            </a:endParaRPr>
          </a:p>
          <a:p>
            <a:r>
              <a:rPr lang="en-US" sz="1100" dirty="0" smtClean="0">
                <a:solidFill>
                  <a:srgbClr val="0000FF"/>
                </a:solidFill>
              </a:rPr>
              <a:t>––– </a:t>
            </a:r>
            <a:r>
              <a:rPr lang="en-US" sz="1100" dirty="0" smtClean="0">
                <a:solidFill>
                  <a:srgbClr val="000000"/>
                </a:solidFill>
              </a:rPr>
              <a:t>PI</a:t>
            </a:r>
            <a:endParaRPr lang="en-US" sz="1100" dirty="0" smtClean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75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t="45351"/>
          <a:stretch/>
        </p:blipFill>
        <p:spPr>
          <a:xfrm>
            <a:off x="241300" y="-12700"/>
            <a:ext cx="8648700" cy="3262431"/>
          </a:xfrm>
          <a:prstGeom prst="rect">
            <a:avLst/>
          </a:prstGeom>
        </p:spPr>
      </p:pic>
      <p:pic>
        <p:nvPicPr>
          <p:cNvPr id="3" name="Picture 2" descr="monsoon_bar_v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8" r="36441" b="1046"/>
          <a:stretch/>
        </p:blipFill>
        <p:spPr>
          <a:xfrm>
            <a:off x="3492500" y="3395543"/>
            <a:ext cx="4635500" cy="31233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33900" y="6519612"/>
            <a:ext cx="510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S.H.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324599" y="6539179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</a:t>
            </a:r>
            <a:r>
              <a:rPr lang="en-US" sz="1600" dirty="0" smtClean="0"/>
              <a:t>.H.</a:t>
            </a:r>
            <a:endParaRPr lang="en-US" sz="1600" dirty="0"/>
          </a:p>
        </p:txBody>
      </p:sp>
      <p:sp>
        <p:nvSpPr>
          <p:cNvPr id="11" name="Left Brace 10"/>
          <p:cNvSpPr/>
          <p:nvPr/>
        </p:nvSpPr>
        <p:spPr>
          <a:xfrm rot="16200000">
            <a:off x="4641850" y="5681928"/>
            <a:ext cx="203204" cy="151129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16200000">
            <a:off x="6489701" y="5518377"/>
            <a:ext cx="203202" cy="1905000"/>
          </a:xfrm>
          <a:prstGeom prst="leftBrac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98801" y="-38100"/>
            <a:ext cx="29082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DJF precipitation anomaly (mm/day)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070014" y="2723195"/>
            <a:ext cx="652106" cy="430887"/>
          </a:xfrm>
          <a:prstGeom prst="rect">
            <a:avLst/>
          </a:prstGeom>
          <a:noFill/>
          <a:ln>
            <a:noFill/>
          </a:ln>
        </p:spPr>
        <p:txBody>
          <a:bodyPr wrap="square" numCol="1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––</a:t>
            </a:r>
            <a:r>
              <a:rPr lang="en-US" sz="1100" dirty="0">
                <a:solidFill>
                  <a:srgbClr val="FF0000"/>
                </a:solidFill>
              </a:rPr>
              <a:t>–</a:t>
            </a:r>
            <a:r>
              <a:rPr lang="en-US" sz="1100" dirty="0" smtClean="0">
                <a:solidFill>
                  <a:srgbClr val="FF0000"/>
                </a:solidFill>
              </a:rPr>
              <a:t> </a:t>
            </a:r>
            <a:r>
              <a:rPr lang="en-US" sz="1100" dirty="0" smtClean="0"/>
              <a:t>LIG</a:t>
            </a:r>
            <a:endParaRPr lang="en-US" sz="1100" dirty="0" smtClean="0">
              <a:solidFill>
                <a:srgbClr val="FFFF00"/>
              </a:solidFill>
            </a:endParaRPr>
          </a:p>
          <a:p>
            <a:r>
              <a:rPr lang="en-US" sz="1100" dirty="0" smtClean="0">
                <a:solidFill>
                  <a:srgbClr val="0000FF"/>
                </a:solidFill>
              </a:rPr>
              <a:t>––– </a:t>
            </a:r>
            <a:r>
              <a:rPr lang="en-US" sz="1100" dirty="0" smtClean="0">
                <a:solidFill>
                  <a:srgbClr val="000000"/>
                </a:solidFill>
              </a:rPr>
              <a:t>PI</a:t>
            </a:r>
            <a:endParaRPr lang="en-US" sz="1100" dirty="0" smtClean="0">
              <a:solidFill>
                <a:srgbClr val="3366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39656" y="3430617"/>
            <a:ext cx="1302310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lang="en-US" sz="900" dirty="0"/>
              <a:t>a</a:t>
            </a:r>
            <a:r>
              <a:rPr lang="en-US" sz="900" dirty="0" smtClean="0"/>
              <a:t>rea-averaged </a:t>
            </a:r>
            <a:r>
              <a:rPr lang="en-US" sz="900" dirty="0" err="1" smtClean="0"/>
              <a:t>precip</a:t>
            </a:r>
            <a:r>
              <a:rPr lang="en-US" sz="900" dirty="0" smtClean="0"/>
              <a:t>.</a:t>
            </a:r>
          </a:p>
          <a:p>
            <a:r>
              <a:rPr lang="en-US" sz="900" dirty="0"/>
              <a:t>a</a:t>
            </a:r>
            <a:r>
              <a:rPr lang="en-US" sz="900" dirty="0" smtClean="0"/>
              <a:t>real extent</a:t>
            </a:r>
          </a:p>
          <a:p>
            <a:r>
              <a:rPr lang="en-US" sz="900" dirty="0"/>
              <a:t>t</a:t>
            </a:r>
            <a:r>
              <a:rPr lang="en-US" sz="900" dirty="0" smtClean="0"/>
              <a:t>otal precipitated water</a:t>
            </a:r>
          </a:p>
          <a:p>
            <a:r>
              <a:rPr lang="en-US" sz="900" dirty="0"/>
              <a:t>s</a:t>
            </a:r>
            <a:r>
              <a:rPr lang="en-US" sz="900" dirty="0" smtClean="0"/>
              <a:t>urface air temp.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198121" y="5447310"/>
            <a:ext cx="343408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Changes in precip</a:t>
            </a:r>
            <a:r>
              <a:rPr lang="en-US" sz="1400" dirty="0" smtClean="0"/>
              <a:t>itation</a:t>
            </a:r>
            <a:r>
              <a:rPr lang="en-US" sz="1400" dirty="0" smtClean="0"/>
              <a:t> and temperature in monsoon domains over land during monsoon season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8007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t="45351"/>
          <a:stretch/>
        </p:blipFill>
        <p:spPr>
          <a:xfrm>
            <a:off x="241300" y="-12700"/>
            <a:ext cx="8648700" cy="32624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98801" y="-38100"/>
            <a:ext cx="29082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DJF precipitation anomaly (mm/day)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070014" y="2723195"/>
            <a:ext cx="652106" cy="430887"/>
          </a:xfrm>
          <a:prstGeom prst="rect">
            <a:avLst/>
          </a:prstGeom>
          <a:noFill/>
          <a:ln>
            <a:noFill/>
          </a:ln>
        </p:spPr>
        <p:txBody>
          <a:bodyPr wrap="square" numCol="1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––</a:t>
            </a:r>
            <a:r>
              <a:rPr lang="en-US" sz="1100" dirty="0">
                <a:solidFill>
                  <a:srgbClr val="FF0000"/>
                </a:solidFill>
              </a:rPr>
              <a:t>–</a:t>
            </a:r>
            <a:r>
              <a:rPr lang="en-US" sz="1100" dirty="0" smtClean="0">
                <a:solidFill>
                  <a:srgbClr val="FF0000"/>
                </a:solidFill>
              </a:rPr>
              <a:t> </a:t>
            </a:r>
            <a:r>
              <a:rPr lang="en-US" sz="1100" dirty="0" smtClean="0"/>
              <a:t>LIG</a:t>
            </a:r>
            <a:endParaRPr lang="en-US" sz="1100" dirty="0" smtClean="0">
              <a:solidFill>
                <a:srgbClr val="FFFF00"/>
              </a:solidFill>
            </a:endParaRPr>
          </a:p>
          <a:p>
            <a:r>
              <a:rPr lang="en-US" sz="1100" dirty="0" smtClean="0">
                <a:solidFill>
                  <a:srgbClr val="0000FF"/>
                </a:solidFill>
              </a:rPr>
              <a:t>––– </a:t>
            </a:r>
            <a:r>
              <a:rPr lang="en-US" sz="1100" dirty="0" smtClean="0">
                <a:solidFill>
                  <a:srgbClr val="000000"/>
                </a:solidFill>
              </a:rPr>
              <a:t>PI</a:t>
            </a:r>
            <a:endParaRPr lang="en-US" sz="1100" dirty="0" smtClean="0">
              <a:solidFill>
                <a:srgbClr val="3366FF"/>
              </a:solidFill>
            </a:endParaRPr>
          </a:p>
        </p:txBody>
      </p:sp>
      <p:pic>
        <p:nvPicPr>
          <p:cNvPr id="5" name="Picture 4" descr="DJF_mslp_v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55"/>
          <a:stretch/>
        </p:blipFill>
        <p:spPr>
          <a:xfrm>
            <a:off x="368300" y="3657600"/>
            <a:ext cx="8383098" cy="290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2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49186</TotalTime>
  <Words>870</Words>
  <Application>Microsoft Macintosh PowerPoint</Application>
  <PresentationFormat>On-screen Show (4:3)</PresentationFormat>
  <Paragraphs>125</Paragraphs>
  <Slides>19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The Last Interglacial (LIG)</vt:lpstr>
      <vt:lpstr>The Last Interglacial (LIG)</vt:lpstr>
      <vt:lpstr>The Last Interglacial (LIG)</vt:lpstr>
      <vt:lpstr>The Last Interglacial (LIG)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Last Interglacial (LIG,127ka)</dc:title>
  <dc:creator>Nicholas Yeung</dc:creator>
  <cp:lastModifiedBy>Nicholas Yeung</cp:lastModifiedBy>
  <cp:revision>404</cp:revision>
  <cp:lastPrinted>2019-10-20T23:42:34Z</cp:lastPrinted>
  <dcterms:created xsi:type="dcterms:W3CDTF">2019-05-21T04:43:16Z</dcterms:created>
  <dcterms:modified xsi:type="dcterms:W3CDTF">2021-06-08T07:17:57Z</dcterms:modified>
</cp:coreProperties>
</file>